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314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2829646"/>
            <a:ext cx="12188952" cy="1168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07"/>
              </a:lnSpc>
              <a:spcAft>
                <a:spcPts val="600"/>
              </a:spcAft>
              <a:buNone/>
            </a:pPr>
            <a:r>
              <a:rPr lang="en-US" sz="34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SU PIATTAFORMA RASPBIAN/RASPBERRY:</a:t>
            </a:r>
            <a:br>
              <a:rPr lang="en-US" sz="34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4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SVILUPPO DI UNA CASSETTA</a:t>
            </a:r>
            <a:br>
              <a:rPr lang="en-US" sz="34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400" b="1" kern="0" spc="2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DELLE LETTERE SMART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771033" y="211626"/>
            <a:ext cx="5589843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64"/>
              </a:lnSpc>
              <a:spcAft>
                <a:spcPts val="600"/>
              </a:spcAft>
              <a:buNone/>
            </a:pPr>
            <a:r>
              <a:rPr lang="en-US" sz="1800" b="1" kern="0" spc="11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UNIVERSITÀ DEGLI STUDI DI TORINO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771033" y="533491"/>
            <a:ext cx="5589843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176"/>
              </a:lnSpc>
              <a:spcAft>
                <a:spcPts val="600"/>
              </a:spcAft>
              <a:buNone/>
            </a:pPr>
            <a:r>
              <a:rPr lang="en-US" sz="1200" b="1" kern="0" spc="7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DIPARTIMENTO DI INFORMATICA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771033" y="773461"/>
            <a:ext cx="5589843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176"/>
              </a:lnSpc>
              <a:spcAft>
                <a:spcPts val="600"/>
              </a:spcAft>
              <a:buNone/>
            </a:pPr>
            <a:r>
              <a:rPr lang="en-US" sz="1200" b="1" kern="0" spc="7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CORSO DI LAUREA IN INFORMATICA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33650" y="4412215"/>
            <a:ext cx="1879680" cy="187341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13047" y="5677261"/>
            <a:ext cx="2909890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176"/>
              </a:lnSpc>
              <a:spcAft>
                <a:spcPts val="600"/>
              </a:spcAft>
              <a:buNone/>
            </a:pPr>
            <a:r>
              <a:rPr lang="en-US" sz="1200" b="1" kern="0" spc="7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CANDIDATO: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13047" y="5892978"/>
            <a:ext cx="2909890" cy="128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Aldo Bushaj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7680618" y="5644311"/>
            <a:ext cx="3107592" cy="1352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176"/>
              </a:lnSpc>
              <a:spcAft>
                <a:spcPts val="600"/>
              </a:spcAft>
              <a:buNone/>
            </a:pPr>
            <a:r>
              <a:rPr lang="en-US" sz="1200" b="1" kern="0" spc="7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RELATORE: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680618" y="5860028"/>
            <a:ext cx="3107592" cy="128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44"/>
              </a:lnSpc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Michele Garetto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243A62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INTERAZIONE CON I SERVIZI AWS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666458"/>
            <a:ext cx="5523119" cy="2071170"/>
          </a:xfrm>
          <a:prstGeom prst="rect">
            <a:avLst/>
          </a:prstGeom>
          <a:solidFill>
            <a:srgbClr val="243A62"/>
          </a:solidFill>
        </p:spPr>
      </p:sp>
      <p:sp>
        <p:nvSpPr>
          <p:cNvPr id="6" name="Object 5"/>
          <p:cNvSpPr/>
          <p:nvPr/>
        </p:nvSpPr>
        <p:spPr>
          <a:xfrm>
            <a:off x="761810" y="1923569"/>
            <a:ext cx="5332667" cy="195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38"/>
              </a:lnSpc>
              <a:spcAft>
                <a:spcPts val="600"/>
              </a:spcAft>
              <a:buNone/>
            </a:pPr>
            <a: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S3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61810" y="2369570"/>
            <a:ext cx="5332667" cy="610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È stato creato un database su Amazon Simple Storage Service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chiamato “images-sender” che conterrà tutte le foto caricate, e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quindi tutte le foto che il sistema dovrà riconoscere.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189702" y="1666458"/>
            <a:ext cx="5523119" cy="2071170"/>
          </a:xfrm>
          <a:prstGeom prst="rect">
            <a:avLst/>
          </a:prstGeom>
          <a:solidFill>
            <a:srgbClr val="243A62"/>
          </a:solidFill>
        </p:spPr>
      </p:sp>
      <p:sp>
        <p:nvSpPr>
          <p:cNvPr id="9" name="Object 8"/>
          <p:cNvSpPr/>
          <p:nvPr/>
        </p:nvSpPr>
        <p:spPr>
          <a:xfrm>
            <a:off x="6475381" y="1923569"/>
            <a:ext cx="5332667" cy="195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38"/>
              </a:lnSpc>
              <a:spcAft>
                <a:spcPts val="600"/>
              </a:spcAft>
              <a:buNone/>
            </a:pPr>
            <a: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DYNAMODB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75381" y="2369570"/>
            <a:ext cx="5332667" cy="840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È stata creata una tabella su Amazon Dynamodb chiamata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“sender_id” la quale conterrà i campi RekognitionId e FullName,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dove verranno inseriti rispettivamente l'ID del volto e il nome seguito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 cognome.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6131" y="3928080"/>
            <a:ext cx="5523119" cy="2071170"/>
          </a:xfrm>
          <a:prstGeom prst="rect">
            <a:avLst/>
          </a:prstGeom>
          <a:solidFill>
            <a:srgbClr val="243A62"/>
          </a:solidFill>
        </p:spPr>
      </p:sp>
      <p:sp>
        <p:nvSpPr>
          <p:cNvPr id="12" name="Object 11"/>
          <p:cNvSpPr/>
          <p:nvPr/>
        </p:nvSpPr>
        <p:spPr>
          <a:xfrm>
            <a:off x="761810" y="4185191"/>
            <a:ext cx="5332667" cy="195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38"/>
              </a:lnSpc>
              <a:spcAft>
                <a:spcPts val="600"/>
              </a:spcAft>
              <a:buNone/>
            </a:pPr>
            <a: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LAMBDA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61810" y="4631192"/>
            <a:ext cx="5332667" cy="840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È stata creata la funzione Lambda chiamata “photo_rekognition” 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lanciata ogni volta in cui viene caricata una foto nel database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“images-sender” , il suo compito sarà quello di riconoscere il volto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 nella foto.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189702" y="3928080"/>
            <a:ext cx="5523119" cy="2071170"/>
          </a:xfrm>
          <a:prstGeom prst="rect">
            <a:avLst/>
          </a:prstGeom>
          <a:solidFill>
            <a:srgbClr val="243A62"/>
          </a:solidFill>
        </p:spPr>
      </p:sp>
      <p:sp>
        <p:nvSpPr>
          <p:cNvPr id="15" name="Object 14"/>
          <p:cNvSpPr/>
          <p:nvPr/>
        </p:nvSpPr>
        <p:spPr>
          <a:xfrm>
            <a:off x="6475381" y="4185191"/>
            <a:ext cx="5332667" cy="4285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38"/>
              </a:lnSpc>
              <a:spcAft>
                <a:spcPts val="600"/>
              </a:spcAft>
              <a:buNone/>
            </a:pPr>
            <a: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 IDENTITY AND ACCESS</a:t>
            </a:r>
            <a:b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900" b="1" kern="0" spc="12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MANAGEMENT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475381" y="4864496"/>
            <a:ext cx="5332667" cy="840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per la sicurezza informatica oggi il principio fondamentale non è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più il “dove” si trovano le risorse ma “chi”  ne ha accesso , a questo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scopo è stato creato un “ruolo” con tutti i permessi per la creazione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modifica di database e funzioni Lambda.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 ALL'UTENTE (1/2)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907256" y="2118307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6" name="Object 5"/>
          <p:cNvSpPr/>
          <p:nvPr/>
        </p:nvSpPr>
        <p:spPr>
          <a:xfrm>
            <a:off x="2526351" y="2089739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573839" y="2237815"/>
            <a:ext cx="6564893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MITTENTE INSERISCE LA LETTERA NEL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BUCALETTERE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907256" y="2984008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9" name="Object 8"/>
          <p:cNvSpPr/>
          <p:nvPr/>
        </p:nvSpPr>
        <p:spPr>
          <a:xfrm>
            <a:off x="2526351" y="2955440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573839" y="3103517"/>
            <a:ext cx="6564893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SENSORE RILEVA IL PASSAGGIO DI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UN'OGGETTO (LA LETTERA)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907256" y="3849709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2" name="Object 11"/>
          <p:cNvSpPr/>
          <p:nvPr/>
        </p:nvSpPr>
        <p:spPr>
          <a:xfrm>
            <a:off x="2526351" y="3821141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573839" y="3969218"/>
            <a:ext cx="6564893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VIENE SCATTATA UNA FOTO CON LA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CAMERA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2907256" y="4567334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5" name="Object 14"/>
          <p:cNvSpPr/>
          <p:nvPr/>
        </p:nvSpPr>
        <p:spPr>
          <a:xfrm>
            <a:off x="2526351" y="4538766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3573839" y="4686842"/>
            <a:ext cx="6564893" cy="7124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AUTOMATICAMENTE VIENE LANCIATA LA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FUNZIONE LAMBDA CHE RICONOSCE IL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VOLTO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 ALL'UTENTE (2/2)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1914270"/>
            <a:ext cx="11046238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480" y="2460230"/>
            <a:ext cx="337863" cy="285679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1878706" y="2494511"/>
            <a:ext cx="528315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64"/>
              </a:lnSpc>
              <a:spcAft>
                <a:spcPts val="600"/>
              </a:spcAft>
              <a:buNone/>
            </a:pPr>
            <a:r>
              <a:rPr lang="en-US" sz="1800" b="1" kern="0" spc="11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216569" y="2471181"/>
            <a:ext cx="7924697" cy="1103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78"/>
              </a:lnSpc>
              <a:spcAft>
                <a:spcPts val="600"/>
              </a:spcAft>
              <a:buNone/>
            </a:pP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IL VOLTO RILEVATO È PRESENTE NEL</a:t>
            </a:r>
            <a:b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DATABASE, SI INVIA L' E-MAIL</a:t>
            </a:r>
            <a:b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ALL'INDIRIZZO PREIMPOSTATO(L'UTENTE</a:t>
            </a:r>
            <a:b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 AVVERTIRE) INDICANDO SOLO IL NOME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681" y="4426260"/>
            <a:ext cx="347480" cy="285679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1873907" y="4460542"/>
            <a:ext cx="537914" cy="188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64"/>
              </a:lnSpc>
              <a:spcAft>
                <a:spcPts val="600"/>
              </a:spcAft>
              <a:buNone/>
            </a:pPr>
            <a:r>
              <a:rPr lang="en-US" sz="1800" b="1" kern="0" spc="11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2221368" y="4437211"/>
            <a:ext cx="7962232" cy="5245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78"/>
              </a:lnSpc>
              <a:spcAft>
                <a:spcPts val="600"/>
              </a:spcAft>
              <a:buNone/>
            </a:pP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ALTRIMENTI SI INVIA L'E-MAIL ALLEGANDO</a:t>
            </a:r>
            <a:b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3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SEMPLICEMENTE LA FOTO SCATTATA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2226061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8284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INTERAZIONE CON LA</a:t>
            </a:r>
            <a:b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CASSETTA DELLE LETTERE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523842"/>
            <a:ext cx="11617595" cy="5117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L'interazione con la cassetta delle lettere ha l'utilità di aggiungere al database un volto, in modo da essere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riconoscibile alla prossima esecuzione della funzione Lambda.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907256" y="2495426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2526351" y="2466858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573839" y="2614935"/>
            <a:ext cx="6564893" cy="7124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INOLTRO UN'E-MAIL ALL'INDIRIZZO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ASSEGNATO PRECEDENTEMENTE ALLA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CASSETTA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3839" y="3480374"/>
            <a:ext cx="6564893" cy="78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 corpo del messaggio viene aggiunta la parola chiave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“ADD”, seguita dal nome e cognome (separati da uno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spazio) che si vogliono assegnare.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907256" y="4550955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1" name="Object 10"/>
          <p:cNvSpPr/>
          <p:nvPr/>
        </p:nvSpPr>
        <p:spPr>
          <a:xfrm>
            <a:off x="2526351" y="4522387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573839" y="4670464"/>
            <a:ext cx="6564893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ELIMINO LE E-MAIL APPENA PROCESSATE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3573839" y="5031966"/>
            <a:ext cx="6564893" cy="78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Vengono eliminate tutte le e-mail appena processate per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evitare l'aggiunta degli stessi volti alla prossima esecuzione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della funzione.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 E TESTING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2" y="1704489"/>
            <a:ext cx="5332667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PUTTY E WINSCP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3" y="2146934"/>
            <a:ext cx="5043184" cy="37857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303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il debug è stato utilizzato PuTTY, un software open source utilizzato per la gestione in remoto dei server usando SSH, infatti, utilizzando tale protocollo e mantenendo una connessione Internet attiva, viene creata una sessione cifrata remota con un'altra macchina nella rete.</a:t>
            </a:r>
          </a:p>
          <a:p>
            <a:pPr marL="242900" indent="-242900" algn="l">
              <a:lnSpc>
                <a:spcPts val="2303"/>
              </a:lnSpc>
              <a:spcAft>
                <a:spcPts val="600"/>
              </a:spcAft>
              <a:buSzPct val="100000"/>
              <a:buChar char="•"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la creazione o per tutte le manipolazioni e trasferimenti di file è stato utilizzato Winscp, un client grafico open source che permette di copiare in modo sicuro file tra un computer locale(macchina personale Windows) e uno remoto(scheda Raspberry Pi).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284928" y="1704489"/>
            <a:ext cx="5332667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284928" y="2146934"/>
            <a:ext cx="5332667" cy="312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 di testare il funzionamento del progetto,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sono stati inseriti nei due database (Amazon s3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 Amzon DynamoDB) dati fittizzi associati ad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alcuni volti, in modo da testare il funzionamento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 codice scritto per la Funzione Lambda, la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quale come esposto in precedenza, dovrà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riconoscere il volto del soggetto che inserirà la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lettera nel bucalettere. Solo dopo averne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verificato il corretto funzionamento si è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proceduto inserendo a titolo di esempio un volto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 associate le opportune generalità.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2368751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CONCLUSIONI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057234"/>
            <a:ext cx="10845461" cy="11210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questa tesi si è cercato di rielaborare il concetto di cassetta delle lettere classico, proponendo un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 che offrisse nuovi servizi e che fosse sviluppato usando diverse tecnologie e dispositivi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all'avanguardia, il suo sviluppo mi ha permesso inoltre di approfondire diversi argomenti, </a:t>
            </a:r>
            <a:r>
              <a:rPr lang="en-US" sz="1900" dirty="0" err="1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terminando</a:t>
            </a: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 lo sviluppo di un progetto che li comprendesse tutti: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2979151"/>
            <a:ext cx="119985" cy="119985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2486356" y="2911731"/>
            <a:ext cx="7845686" cy="492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1"/>
              </a:lnSpc>
              <a:spcAft>
                <a:spcPts val="600"/>
              </a:spcAft>
              <a:buNone/>
            </a:pP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PROGRAMMAZIONE SUL DISPOSITIVO</a:t>
            </a:r>
            <a:b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3864755"/>
            <a:ext cx="119985" cy="119985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9" name="Object 8"/>
          <p:cNvSpPr/>
          <p:nvPr/>
        </p:nvSpPr>
        <p:spPr>
          <a:xfrm>
            <a:off x="2486356" y="3804191"/>
            <a:ext cx="7845686" cy="492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1"/>
              </a:lnSpc>
              <a:spcAft>
                <a:spcPts val="600"/>
              </a:spcAft>
              <a:buNone/>
            </a:pP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GESTIONE REMOTA DI UN' APPLICAZIONE</a:t>
            </a:r>
            <a:b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IOT/CLOUD  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2237815" y="4759881"/>
            <a:ext cx="119985" cy="119985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1" name="Object 10"/>
          <p:cNvSpPr/>
          <p:nvPr/>
        </p:nvSpPr>
        <p:spPr>
          <a:xfrm>
            <a:off x="2486356" y="4696651"/>
            <a:ext cx="7845686" cy="4925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1"/>
              </a:lnSpc>
              <a:spcAft>
                <a:spcPts val="600"/>
              </a:spcAft>
              <a:buNone/>
            </a:pP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INTERAZIONE CON I SERVIZI MESSI A</a:t>
            </a:r>
            <a:b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DISPOSIZIONE DA AMAZON WEB SERVICES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2237815" y="5655007"/>
            <a:ext cx="119985" cy="119985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3" name="Object 12"/>
          <p:cNvSpPr/>
          <p:nvPr/>
        </p:nvSpPr>
        <p:spPr>
          <a:xfrm>
            <a:off x="2486356" y="5589111"/>
            <a:ext cx="7845686" cy="2218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1"/>
              </a:lnSpc>
              <a:spcAft>
                <a:spcPts val="600"/>
              </a:spcAft>
              <a:buNone/>
            </a:pPr>
            <a:r>
              <a:rPr lang="en-US" sz="2200" b="1" kern="0" spc="14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PROGRAMMAZIONE IN PYTHON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25097" y="6528722"/>
            <a:ext cx="57340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20276" t="4032" r="20276" b="4032"/>
          <a:stretch/>
        </p:blipFill>
        <p:spPr>
          <a:xfrm>
            <a:off x="476131" y="1666458"/>
            <a:ext cx="4485153" cy="434231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5" name="Object 4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CONTESTO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5332667" y="2868213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5608822" y="2797793"/>
            <a:ext cx="6484903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OF THINGS(IOT)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5608822" y="3240238"/>
            <a:ext cx="6484903" cy="199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b="1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particolare domotica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332667" y="3953791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0" name="Object 9"/>
          <p:cNvSpPr/>
          <p:nvPr/>
        </p:nvSpPr>
        <p:spPr>
          <a:xfrm>
            <a:off x="5608822" y="3887776"/>
            <a:ext cx="6484903" cy="241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COMPUTING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608822" y="4330220"/>
            <a:ext cx="6484903" cy="199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b="1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Web Services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2064102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OF THINGS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057234"/>
            <a:ext cx="11617595" cy="816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Internet, è una piattaforma globale che permette a oggetti di tutti i giorni di coordinarsi e comunicare tra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loro, è in quest'ottica che nasce Internet of Things (IOT) “trend” nel quale si possono vedere oggetti come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lampadine, frigoriferi, dispositivi indossabili(smart watch) e tanti altri connessi ad Internet.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2237815" y="2664334"/>
            <a:ext cx="8094226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L'IMPLEMENTAZIONE DI QUESTA NUOVA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PORTA A DIVERSI VANTAGGI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2237815" y="3232795"/>
            <a:ext cx="8094226" cy="1130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32"/>
              </a:lnSpc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Riduce notevolmente sprechi perdite e costi, argomento molto importante in un periodo caratterizzato da consumismo e inutili sprechi.</a:t>
            </a:r>
          </a:p>
          <a:p>
            <a:pPr marL="242900" indent="-242900" algn="l">
              <a:lnSpc>
                <a:spcPts val="1632"/>
              </a:lnSpc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Semplifica la vita di tutti noi facendo suonare prima una sveglia a causa dell'insolito traffico ad esempio.</a:t>
            </a:r>
          </a:p>
          <a:p>
            <a:pPr marL="242900" indent="-242900" algn="l">
              <a:lnSpc>
                <a:spcPts val="1632"/>
              </a:lnSpc>
              <a:spcAft>
                <a:spcPts val="600"/>
              </a:spcAft>
              <a:buSzPct val="100000"/>
              <a:buChar char="•"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Acquisizione dei dati veloce ed affidabile, a differenza degli umani infatti, i computer non dimenticano di controllare e acquisire dati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237815" y="4620895"/>
            <a:ext cx="8094226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TECNOLOGIA CHE SI STA AFFERMANDO SEMPRE DI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PIÙ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237815" y="5189357"/>
            <a:ext cx="8094226" cy="5643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32"/>
              </a:lnSpc>
              <a:spcAft>
                <a:spcPts val="600"/>
              </a:spcAft>
              <a:buNone/>
            </a:pP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prova dell'importanza di questa tecnologia è data da diversi studi effettuati , in particolare quelli fatti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  Statista , i quali indicano che entro il 2020 il numero di oggetti connessi dovrebbe raggiungere circa 31</a:t>
            </a:r>
            <a:b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3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miliardi di dispositivi connessi.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INTERNET OF THINGS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1637890"/>
            <a:ext cx="11998500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CRESCITA NUMERO DEI DISPOSITIVI CONNESSI IN MILIARDI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9" y="1765494"/>
            <a:ext cx="11617595" cy="4424209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" y="9427"/>
            <a:ext cx="12188952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rcRect l="153" t="1232" r="153" b="1232"/>
          <a:stretch/>
        </p:blipFill>
        <p:spPr>
          <a:xfrm>
            <a:off x="476131" y="1666458"/>
            <a:ext cx="5295372" cy="370370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5" name="Object 4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COMPUTING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" y="5799275"/>
            <a:ext cx="11998500" cy="1999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3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28564" y="1916129"/>
            <a:ext cx="5379483" cy="9025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cloud computing è una tecnologia che consente di</a:t>
            </a:r>
            <a:b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usufruire tramite server remoto, di risorse software e</a:t>
            </a:r>
            <a:b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hardware, il cui utilizzo è offerto come servizio da un</a:t>
            </a:r>
            <a:b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provider, quasi sempre in abbonamento.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6428564" y="3068366"/>
            <a:ext cx="5379483" cy="11462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vantaggio di questa teconologia è che invece di</a:t>
            </a:r>
            <a:b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acquistare, possedere e mantenere i data center e i server</a:t>
            </a:r>
            <a:b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fisici, viene consentito l'accesso a servizi tecnologici, quali</a:t>
            </a:r>
            <a:b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capacità di calcolo, storage e database, sulla base delle</a:t>
            </a:r>
            <a:b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proprie necessità affidandosi a un fornitore cloud.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428564" y="4464323"/>
            <a:ext cx="5379483" cy="4151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fornitore cloud scelto per la realizzazzione di questo</a:t>
            </a:r>
            <a:b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i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progetto è  Amazon Web Services (AWS).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2064102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OBBIETTIVI DELLA TESI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057234"/>
            <a:ext cx="11617595" cy="816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L'obbiettivo principale di questa tesi è la realizzazione hardware e software di una cassetta delle lettere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 a cui è stato assegnato un'indirizzo e-mail. Le funzionalità principali possono essere riassunte in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due punti fondamentali: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142714" y="2672999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761810" y="2644431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809298" y="2792508"/>
            <a:ext cx="4808922" cy="2085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 ALL'UTENTE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1809298" y="3154010"/>
            <a:ext cx="4808922" cy="232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Ogni qualvolta viene ricevuta posta, il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destinatario, verrà notificato tramite e-mail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dell'avvenuta ricezione di nuova posta,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indicando eventualmente anche il suo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nome seguito dal cognome.</a:t>
            </a:r>
          </a:p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E-mail inviata dall'indirizzo di posta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elettronica assegnato alla cassetta delle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lettere smart.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27768" y="2672999"/>
            <a:ext cx="476131" cy="476131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1" name="Object 10"/>
          <p:cNvSpPr/>
          <p:nvPr/>
        </p:nvSpPr>
        <p:spPr>
          <a:xfrm>
            <a:off x="6046863" y="2644431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094351" y="2792508"/>
            <a:ext cx="4808922" cy="4605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84"/>
              </a:lnSpc>
              <a:spcAft>
                <a:spcPts val="600"/>
              </a:spcAft>
              <a:buNone/>
            </a:pP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INTERAZIONE CON LA</a:t>
            </a:r>
            <a:b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000" b="1" kern="0" spc="1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CASSETTA DELLE LETTERE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7094351" y="3405979"/>
            <a:ext cx="4808922" cy="19547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L'utente avrà la possibilità di interagire con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cassetta delle lettere per aggiungere o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 un volto al database, per farlo, sarà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sufficente inoltrare all'indirizzo di posta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elettronica della cassetta, un'e-mail con la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parola chiave “ADD”, seguita dalle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generalità del mittente.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285554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COMPONENTI HARDWARE/SOFTWARE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476006" y="2106623"/>
            <a:ext cx="1428393" cy="1428393"/>
          </a:xfrm>
          <a:prstGeom prst="ellipse">
            <a:avLst/>
          </a:prstGeom>
          <a:solidFill>
            <a:srgbClr val="9652FD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4"/>
          <a:srcRect l="10309" r="10309"/>
          <a:stretch/>
        </p:blipFill>
        <p:spPr>
          <a:xfrm>
            <a:off x="1476006" y="2106623"/>
            <a:ext cx="1428393" cy="1428393"/>
          </a:xfrm>
          <a:prstGeom prst="ellipse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95226" y="3649288"/>
            <a:ext cx="4189952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3 MODEL B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95226" y="3978949"/>
            <a:ext cx="4189952" cy="491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Raspberry Pi Camera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Qwiic Proximity Sensor (VCNL4040)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380280" y="2106623"/>
            <a:ext cx="1428393" cy="1428393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/>
          <a:srcRect l="-9172" t="-48894" r="-9172" b="-48894"/>
          <a:stretch/>
        </p:blipFill>
        <p:spPr>
          <a:xfrm>
            <a:off x="5380280" y="2106623"/>
            <a:ext cx="1428393" cy="1428393"/>
          </a:xfrm>
          <a:prstGeom prst="ellipse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3999500" y="3649288"/>
            <a:ext cx="4189952" cy="3805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AMAZON WEB SERVICES</a:t>
            </a:r>
            <a:b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(AWS)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999500" y="4184257"/>
            <a:ext cx="4189952" cy="1374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Rekognition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Simple Storage Service</a:t>
            </a:r>
            <a:b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(Amazon S3)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DynamoDB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Lambda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284553" y="2106623"/>
            <a:ext cx="1428393" cy="1428393"/>
          </a:xfrm>
          <a:prstGeom prst="ellipse">
            <a:avLst/>
          </a:prstGeom>
          <a:solidFill>
            <a:srgbClr val="9652FD"/>
          </a:solidFill>
        </p:spPr>
      </p:sp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6"/>
          <a:srcRect l="16667" r="16667"/>
          <a:stretch/>
        </p:blipFill>
        <p:spPr>
          <a:xfrm>
            <a:off x="9284553" y="2106623"/>
            <a:ext cx="1428393" cy="1428393"/>
          </a:xfrm>
          <a:prstGeom prst="ellipse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7903774" y="3649288"/>
            <a:ext cx="4189952" cy="1752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17"/>
              </a:lnSpc>
              <a:spcAft>
                <a:spcPts val="600"/>
              </a:spcAft>
              <a:buNone/>
            </a:pPr>
            <a:r>
              <a:rPr lang="en-US" sz="1700" b="1" kern="0" spc="10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7903774" y="3978949"/>
            <a:ext cx="4189952" cy="491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Boto3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E-mail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1454803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ASSEMBLAGGIO HD/SW (1/2)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057234"/>
            <a:ext cx="11617595" cy="2071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l'utilizzo della scheda Raspberry Pi 3 Model B le operazioni eseguite sono state 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2" y="2811077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1228418" y="2738981"/>
            <a:ext cx="5056511" cy="540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INSTALLAZIONE SISTEMA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OPERATIVO RASPBIAN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952262" y="3791907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9" name="Object 8"/>
          <p:cNvSpPr/>
          <p:nvPr/>
        </p:nvSpPr>
        <p:spPr>
          <a:xfrm>
            <a:off x="1228418" y="3727048"/>
            <a:ext cx="5056511" cy="11377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 DEL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 DI PROSSIMITÀ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QWIIC PROXIMITY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 (VCNL4040)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284928" y="2811077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1" name="Object 10"/>
          <p:cNvSpPr/>
          <p:nvPr/>
        </p:nvSpPr>
        <p:spPr>
          <a:xfrm>
            <a:off x="6561084" y="2738981"/>
            <a:ext cx="5056511" cy="540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CONNESSIONE DELLA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RASPBERRY PI CAMERA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284928" y="3791907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3" name="Object 12"/>
          <p:cNvSpPr/>
          <p:nvPr/>
        </p:nvSpPr>
        <p:spPr>
          <a:xfrm>
            <a:off x="6561084" y="3727048"/>
            <a:ext cx="5056511" cy="5405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INSTALLAZIONE LIBRERIE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E3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0"/>
            <a:ext cx="95226" cy="2064102"/>
          </a:xfrm>
          <a:prstGeom prst="rect">
            <a:avLst/>
          </a:prstGeom>
          <a:solidFill>
            <a:srgbClr val="9652FD"/>
          </a:solidFill>
        </p:spPr>
      </p:sp>
      <p:sp>
        <p:nvSpPr>
          <p:cNvPr id="4" name="Object 3"/>
          <p:cNvSpPr/>
          <p:nvPr/>
        </p:nvSpPr>
        <p:spPr>
          <a:xfrm>
            <a:off x="476131" y="447563"/>
            <a:ext cx="11617595" cy="361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675"/>
              </a:lnSpc>
              <a:spcAft>
                <a:spcPts val="600"/>
              </a:spcAft>
              <a:buNone/>
            </a:pPr>
            <a:r>
              <a:rPr lang="en-US" sz="3800" b="1" kern="0" spc="2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ASSEMBLAGGIO HD/SW (2/2)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1057234"/>
            <a:ext cx="11617595" cy="816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99"/>
              </a:lnSpc>
              <a:spcAft>
                <a:spcPts val="600"/>
              </a:spcAft>
              <a:buNone/>
            </a:pP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 script Python utile al funzionamento del progetto è “project.py”, fondamentalmente è composto da due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 principali, quella che si occupa di notificare la ricezione di nuova posta e quella utile a far interagire</a:t>
            </a:r>
            <a:b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9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l'utente con la cassetta smart. Vengono eseguite secondo i seguenti criteri: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52262" y="3277685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7" name="Object 6"/>
          <p:cNvSpPr/>
          <p:nvPr/>
        </p:nvSpPr>
        <p:spPr>
          <a:xfrm>
            <a:off x="1228418" y="3209903"/>
            <a:ext cx="5056511" cy="839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 DELLA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RICEZIONE DI NUOVA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POSTA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1228418" y="4249607"/>
            <a:ext cx="5056511" cy="78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codice che notifica la ricezione di nuova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posta viene eseguito solamente quando il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sensore rileva il passaggio di un'oggetto.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284928" y="3277685"/>
            <a:ext cx="133317" cy="133317"/>
          </a:xfrm>
          <a:prstGeom prst="ellipse">
            <a:avLst/>
          </a:prstGeom>
          <a:solidFill>
            <a:srgbClr val="9652FD"/>
          </a:solidFill>
        </p:spPr>
      </p:sp>
      <p:sp>
        <p:nvSpPr>
          <p:cNvPr id="10" name="Object 9"/>
          <p:cNvSpPr/>
          <p:nvPr/>
        </p:nvSpPr>
        <p:spPr>
          <a:xfrm>
            <a:off x="6561084" y="3209903"/>
            <a:ext cx="5056511" cy="839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52"/>
              </a:lnSpc>
              <a:spcAft>
                <a:spcPts val="600"/>
              </a:spcAft>
              <a:buNone/>
            </a:pP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INTERAZIONE DA PARTE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DELL'UTENTE CON LA</a:t>
            </a:r>
            <a:b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2400" b="1" kern="0" spc="15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CASSETTA SMART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561084" y="4249607"/>
            <a:ext cx="5056511" cy="78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3"/>
              </a:lnSpc>
              <a:spcAft>
                <a:spcPts val="600"/>
              </a:spcAft>
              <a:buNone/>
            </a:pP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codice che ha il compito di far interagire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l'utente con la cassetta delle lettere smart</a:t>
            </a:r>
            <a:b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viene eseguito ciclicamente ogni minuto.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8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©2020 Proprietary and Confidential. All Rights Reserved.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1521346" y="6528722"/>
            <a:ext cx="47715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FFFFFF">
                    <a:alpha val="5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812</Words>
  <Application>Microsoft Office PowerPoint</Application>
  <PresentationFormat>Widescreen</PresentationFormat>
  <Paragraphs>146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Montserrat</vt:lpstr>
      <vt:lpstr>Roboto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Aldo Bushaj</cp:lastModifiedBy>
  <cp:revision>2</cp:revision>
  <dcterms:created xsi:type="dcterms:W3CDTF">2020-04-07T14:54:00Z</dcterms:created>
  <dcterms:modified xsi:type="dcterms:W3CDTF">2020-04-07T14:56:34Z</dcterms:modified>
</cp:coreProperties>
</file>